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9" r:id="rId4"/>
    <p:sldId id="260" r:id="rId5"/>
    <p:sldId id="261" r:id="rId6"/>
    <p:sldId id="262" r:id="rId7"/>
    <p:sldId id="263" r:id="rId8"/>
    <p:sldId id="257" r:id="rId9"/>
    <p:sldId id="258" r:id="rId10"/>
    <p:sldId id="264" r:id="rId11"/>
    <p:sldId id="265" r:id="rId12"/>
    <p:sldId id="266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83" autoAdjust="0"/>
  </p:normalViewPr>
  <p:slideViewPr>
    <p:cSldViewPr>
      <p:cViewPr varScale="1">
        <p:scale>
          <a:sx n="59" d="100"/>
          <a:sy n="59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A533F-3E24-4153-A068-C73B195DD208}" type="datetimeFigureOut">
              <a:rPr lang="ru-RU" smtClean="0"/>
              <a:pPr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7973E-B200-49A0-A291-048294065B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072494" cy="3786214"/>
          </a:xfrm>
        </p:spPr>
        <p:txBody>
          <a:bodyPr/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ПРАВОПИСАНИЕ СЛОВ С СОЧЕТАНИЯМИ </a:t>
            </a:r>
            <a:r>
              <a:rPr lang="ru-RU" sz="5400" b="1" i="1" dirty="0" smtClean="0">
                <a:solidFill>
                  <a:srgbClr val="7030A0"/>
                </a:solidFill>
              </a:rPr>
              <a:t>ЖИ, ШИ</a:t>
            </a:r>
            <a:r>
              <a:rPr lang="en-US" sz="5400" b="1" i="1" dirty="0" smtClean="0">
                <a:solidFill>
                  <a:srgbClr val="7030A0"/>
                </a:solidFill>
              </a:rPr>
              <a:t/>
            </a:r>
            <a:br>
              <a:rPr lang="en-US" sz="5400" b="1" i="1" dirty="0" smtClean="0">
                <a:solidFill>
                  <a:srgbClr val="7030A0"/>
                </a:solidFill>
              </a:rPr>
            </a:br>
            <a:endParaRPr lang="ru-RU" sz="5400" b="1" i="1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663" y="2636912"/>
            <a:ext cx="4088583" cy="38127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7144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Сидит на палочке </a:t>
            </a:r>
            <a:r>
              <a:rPr lang="ru-RU" b="1" dirty="0">
                <a:solidFill>
                  <a:srgbClr val="7030A0"/>
                </a:solidFill>
              </a:rPr>
              <a:t>в</a:t>
            </a:r>
            <a:r>
              <a:rPr lang="ru-RU" b="1" dirty="0" smtClean="0">
                <a:solidFill>
                  <a:srgbClr val="7030A0"/>
                </a:solidFill>
              </a:rPr>
              <a:t> красной рубашке,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Брюшко сыто, </a:t>
            </a:r>
            <a:r>
              <a:rPr lang="ru-RU" b="1" dirty="0">
                <a:solidFill>
                  <a:srgbClr val="7030A0"/>
                </a:solidFill>
              </a:rPr>
              <a:t>к</a:t>
            </a:r>
            <a:r>
              <a:rPr lang="ru-RU" b="1" dirty="0" smtClean="0">
                <a:solidFill>
                  <a:srgbClr val="7030A0"/>
                </a:solidFill>
              </a:rPr>
              <a:t>амешками набито.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357430"/>
            <a:ext cx="221457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3143248"/>
            <a:ext cx="64748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002060"/>
                </a:solidFill>
              </a:rPr>
              <a:t>Ш_ПОВНИК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0" y="3429000"/>
            <a:ext cx="9877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И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24 -0.02219 C 0.02812 0.00856 0.03385 -0.00231 0.02257 0.01318 C 0.01701 0.0319 0.01163 0.04947 0.00781 0.06889 C 0.0052 0.0823 0.00399 0.10611 -0.0007 0.11882 C -0.00226 0.12321 -0.00521 0.12645 -0.00695 0.13061 C -0.02448 0.16944 -0.04931 0.1951 -0.08091 0.2099 C -0.10157 0.21938 -0.13125 0.22146 -0.15243 0.22446 C -0.16736 0.22677 -0.19688 0.23024 -0.19688 0.23047 C -0.22778 0.2418 -0.19723 0.2314 -0.27292 0.23625 C -0.30278 0.2381 -0.33021 0.25174 -0.3592 0.25983 C -0.39861 0.25775 -0.43837 0.25798 -0.47761 0.25382 C -0.49254 0.25197 -0.50695 0.24573 -0.5217 0.24203 C -0.53959 0.23717 -0.55938 0.23741 -0.57674 0.23625 C -0.6198 0.21175 -0.57257 0.23671 -0.68837 0.22446 C -0.69219 0.224 -0.69514 0.21891 -0.69896 0.21845 C -0.73629 0.21244 -0.77344 0.21036 -0.81077 0.20389 C -0.82448 0.19649 -0.83872 0.19117 -0.85295 0.18632 C -0.8599 0.18008 -0.86632 0.17823 -0.87414 0.17476 C -0.88091 0.16043 -0.88664 0.1602 -0.89115 0.1424 C -0.88664 -0.00855 -0.8915 0.046 -0.88473 -0.02219 C -0.88716 -0.03606 -0.88542 -0.03028 -0.88889 -0.03952 " pathEditMode="relative" rAng="0" ptsTypes="ffffffffffffffffffffA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00" y="1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003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Снимем мы среди болота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Замечательное фото.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Очень яркая картинка –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Распустилась здесь …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500306"/>
            <a:ext cx="271461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500438"/>
            <a:ext cx="61750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002060"/>
                </a:solidFill>
              </a:rPr>
              <a:t>КУВШ_НКА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29784" y="2714620"/>
            <a:ext cx="9877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И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46 -0.05085 C 0.0309 -0.03051 0.02812 -0.01156 0.02604 0.00855 C 0.02534 0.02659 0.02517 0.04462 0.02395 0.06242 C 0.02291 0.07952 0.0217 0.07328 0.01753 0.08784 C 0.0151 0.0964 0.01458 0.10865 0.01111 0.11628 C 0.00312 0.13338 -0.00382 0.15026 -0.01441 0.16436 C -0.02275 0.19163 -0.01337 0.16574 -0.03143 0.19556 C -0.03681 0.20458 -0.04132 0.21429 -0.04636 0.22377 C -0.06111 0.2515 -0.0974 0.28733 -0.12084 0.29751 C -0.12587 0.3019 -0.12986 0.30629 -0.13577 0.30883 C -0.14132 0.31137 -0.15278 0.31461 -0.15278 0.31484 C -0.17934 0.33819 -0.2132 0.3442 -0.24427 0.34859 C -0.27813 0.35969 -0.24948 0.35622 -0.31233 0.35992 C -0.33559 0.36593 -0.35122 0.37148 -0.37605 0.37402 C -0.41129 0.38165 -0.44705 0.38558 -0.48247 0.39113 C -0.5158 0.3902 -0.54914 0.38997 -0.58247 0.38812 C -0.59098 0.38766 -0.59167 0.3835 -0.59948 0.37957 C -0.60816 0.37518 -0.61945 0.37518 -0.62726 0.36824 C -0.63698 0.35969 -0.64497 0.34859 -0.65486 0.34004 C -0.66233 0.32478 -0.67275 0.31253 -0.68039 0.29751 C -0.68108 0.29473 -0.68177 0.29173 -0.68247 0.28895 C -0.68316 0.28618 -0.68403 0.2834 -0.68473 0.28063 C -0.68611 0.27485 -0.68889 0.26352 -0.68889 0.26376 C -0.69045 0.23625 -0.69045 0.20874 -0.69323 0.18146 C -0.69445 0.17037 -0.70105 0.15858 -0.70174 0.14748 C -0.70226 0.13893 -0.70174 0.13038 -0.70174 0.12182 " pathEditMode="relative" rAng="0" ptsTypes="fffffffffffffffffffffffffA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700" y="2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85828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7030A0"/>
                </a:solidFill>
              </a:rPr>
              <a:t>Стоят над водой, трясут бородой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7490" y="1857364"/>
            <a:ext cx="2416510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2928934"/>
            <a:ext cx="642996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b="1" dirty="0" smtClean="0">
                <a:solidFill>
                  <a:srgbClr val="002060"/>
                </a:solidFill>
              </a:rPr>
              <a:t>КАМЫШ_</a:t>
            </a:r>
            <a:endParaRPr lang="ru-RU" sz="115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3143248"/>
            <a:ext cx="114646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500" b="1" dirty="0" smtClean="0">
                <a:solidFill>
                  <a:srgbClr val="FF0000"/>
                </a:solidFill>
              </a:rPr>
              <a:t>И</a:t>
            </a:r>
            <a:endParaRPr lang="ru-RU" sz="115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17 -0.01572 C 0.01962 -0.00716 0.01736 0.00139 0.01528 0.00994 C 0.00712 0.0423 0.0151 0.0779 0.01319 0.11188 C 0.01302 0.11535 0.01024 0.11766 0.00885 0.12044 C 0.00399 0.14633 0.00798 0.13662 0.00035 0.15164 C -0.00295 0.16505 -0.00538 0.17984 -0.01233 0.19117 C -0.0283 0.21706 -0.0224 0.20412 -0.03577 0.2196 C -0.05261 0.23925 -0.07153 0.26098 -0.09323 0.27046 C -0.11215 0.28941 -0.13594 0.29935 -0.1592 0.30444 C -0.1717 0.31137 -0.17535 0.31554 -0.18906 0.31877 C -0.19809 0.32478 -0.20695 0.32663 -0.21667 0.3301 C -0.28785 0.32733 -0.27292 0.33472 -0.31233 0.31577 C -0.31979 0.30837 -0.32604 0.30005 -0.33368 0.29311 C -0.34462 0.27115 -0.33021 0.29774 -0.34427 0.27901 C -0.35833 0.26029 -0.33837 0.27947 -0.35486 0.26491 C -0.35868 0.25058 -0.35486 0.26121 -0.36337 0.24781 C -0.36893 0.23902 -0.37222 0.22769 -0.3783 0.2196 C -0.38038 0.21683 -0.38281 0.21429 -0.38472 0.21105 C -0.39479 0.19371 -0.39931 0.17476 -0.40816 0.15719 C -0.42274 0.09732 -0.41024 0.03167 -0.41024 -0.02982 " pathEditMode="relative" rAng="0" ptsTypes="fffffffffffffffffffA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00" y="16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Спиши, вставляя пропущенные буквы: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9144000" cy="390050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Высоко в небе летали </a:t>
            </a:r>
            <a:r>
              <a:rPr lang="ru-RU" sz="4000" b="1" dirty="0" err="1" smtClean="0">
                <a:solidFill>
                  <a:srgbClr val="002060"/>
                </a:solidFill>
              </a:rPr>
              <a:t>стриж_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На полянке появились </a:t>
            </a:r>
            <a:r>
              <a:rPr lang="ru-RU" sz="4000" b="1" dirty="0" err="1" smtClean="0">
                <a:solidFill>
                  <a:srgbClr val="002060"/>
                </a:solidFill>
              </a:rPr>
              <a:t>еж_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На берегу озера росли </a:t>
            </a:r>
            <a:r>
              <a:rPr lang="ru-RU" sz="4000" b="1" dirty="0" err="1" smtClean="0">
                <a:solidFill>
                  <a:srgbClr val="002060"/>
                </a:solidFill>
              </a:rPr>
              <a:t>камыш_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Летом расцвели красивые </a:t>
            </a:r>
            <a:r>
              <a:rPr lang="ru-RU" sz="4000" b="1" dirty="0" err="1" smtClean="0">
                <a:solidFill>
                  <a:srgbClr val="002060"/>
                </a:solidFill>
              </a:rPr>
              <a:t>кувш_нки</a:t>
            </a:r>
            <a:r>
              <a:rPr lang="ru-RU" sz="40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0" y="1571612"/>
            <a:ext cx="5196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44000" y="2357430"/>
            <a:ext cx="5196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4000" y="3214686"/>
            <a:ext cx="5196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29784" y="3929066"/>
            <a:ext cx="5196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00763 C 0.0066 -0.02196 0.00955 -0.03329 -0.0033 -0.03884 C -0.00538 -0.04161 -0.00712 -0.04554 -0.00972 -0.04739 C -0.01354 -0.05016 -0.0224 -0.05294 -0.0224 -0.05271 C -0.04219 -0.05201 -0.06233 -0.05363 -0.08195 -0.05016 C -0.08455 -0.0497 -0.08438 -0.04392 -0.08629 -0.04161 C -0.08802 -0.0393 -0.0908 -0.03814 -0.09271 -0.03606 C -0.10156 -0.02612 -0.10608 -0.01364 -0.11597 -0.00486 C -0.11945 0.00855 -0.12413 0.00739 -0.1309 0.0178 C -0.14011 0.03236 -0.12969 0.02126 -0.14167 0.03213 C -0.14774 0.04438 -0.15017 0.04276 -0.16077 0.04623 C -0.1934 0.04531 -0.22604 0.04531 -0.25868 0.04346 C -0.26649 0.04299 -0.27431 0.0282 -0.27778 0.02358 C -0.27934 0.0215 -0.2842 0.0208 -0.2842 0.02103 " pathEditMode="relative" rAng="0" ptsTypes="fffffffffffff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00" y="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901 C -0.00295 -0.02242 -0.00764 -0.02358 -0.01962 -0.02889 C -0.0217 -0.02982 -0.02604 -0.0319 -0.02604 -0.03167 C -0.05399 -0.02797 -0.04115 -0.02912 -0.06007 -0.02034 C -0.06511 -0.01063 -0.06875 -0.00716 -0.07708 -0.00347 C -0.1007 0.0178 -0.12726 0.00948 -0.1559 0.01064 C -0.18646 0.01179 -0.21684 0.01272 -0.2474 0.01364 C -0.25521 0.01457 -0.26302 0.01503 -0.27066 0.01641 C -0.27917 0.0178 -0.29618 0.02196 -0.29618 0.02219 C -0.31563 0.03907 -0.30399 0.03398 -0.33247 0.03052 C -0.33924 0.01641 -0.33663 0.02543 -0.33663 0.00231 " pathEditMode="relative" rAng="0" ptsTypes="ffffffffffA">
                                      <p:cBhvr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00" y="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515E-6 C -0.01285 -0.00555 -0.01858 -0.0037 -0.02778 0.00855 C -0.03316 0.03028 -0.03611 0.05155 -0.05122 0.06518 C -0.0526 0.06796 -0.05347 0.07166 -0.05538 0.07374 C -0.05712 0.07559 -0.05972 0.07559 -0.06181 0.07651 C -0.07153 0.08137 -0.07917 0.08506 -0.08941 0.08784 C -0.10642 0.10286 -0.09722 0.09824 -0.11701 0.10194 C -0.12691 0.10726 -0.13681 0.11165 -0.14687 0.11604 C -0.15642 0.1202 -0.16684 0.11928 -0.17674 0.12182 C -0.18316 0.12089 -0.18976 0.12205 -0.19583 0.11905 C -0.19826 0.11789 -0.19844 0.11304 -0.2 0.11049 C -0.20521 0.10217 -0.20642 0.10194 -0.21285 0.09639 C -0.22014 0.06634 -0.20851 0.11119 -0.21927 0.07929 C -0.22361 0.06611 -0.22413 0.05663 -0.22986 0.04531 C -0.23437 0.01479 -0.2276 0.04322 -0.23837 0.02543 C -0.24219 0.01895 -0.24045 -0.0037 -0.24045 -0.00578 " pathEditMode="relative" rAng="0" ptsTypes="fffffffffffffffA">
                                      <p:cBhvr>
                                        <p:cTn id="4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00" y="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1595 C -0.01389 0.01341 0.00121 -0.01942 -0.00538 0.06357 C -0.00608 0.07143 -0.0191 0.08576 -0.0224 0.09177 C -0.02865 0.11766 -0.04722 0.12529 -0.06493 0.13153 C -0.08698 0.10217 -0.13594 0.10264 -0.16077 0.10032 C -0.16285 0.0994 -0.16511 0.09894 -0.16702 0.09755 C -0.17014 0.09524 -0.17222 0.09085 -0.17552 0.089 C -0.17882 0.08692 -0.18264 0.08715 -0.18629 0.08622 C -0.19497 0.08021 -0.19983 0.07721 -0.20538 0.06634 C -0.20851 0.05317 -0.20695 0.0245 -0.21389 0.01526 C -0.21597 0.01248 -0.2184 0.00994 -0.22031 0.0067 C -0.22344 0.00139 -0.22882 -0.01017 -0.22882 -0.00994 C -0.22674 -0.01294 -0.2224 -0.01872 -0.2224 -0.01849 " pathEditMode="relative" rAng="0" ptsTypes="ffffffffffffA">
                                      <p:cBhvr>
                                        <p:cTn id="5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00" y="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33CC"/>
                </a:solidFill>
              </a:rPr>
              <a:t>ЗАПОМНИ:</a:t>
            </a:r>
            <a:endParaRPr lang="ru-RU" sz="6000" b="1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972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0000FF"/>
                </a:solidFill>
              </a:rPr>
              <a:t>В СОЧЕТАНИЯХ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2643182"/>
            <a:ext cx="207170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 </a:t>
            </a:r>
            <a:endParaRPr lang="ru-RU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3214686"/>
            <a:ext cx="3990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00FF"/>
                </a:solidFill>
              </a:rPr>
              <a:t>И</a:t>
            </a:r>
            <a:endParaRPr lang="ru-RU" sz="4000" b="1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2786058"/>
            <a:ext cx="178181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ШИ</a:t>
            </a:r>
            <a:endParaRPr lang="ru-RU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56" y="4214818"/>
            <a:ext cx="55722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00FF"/>
                </a:solidFill>
              </a:rPr>
              <a:t>ПИШИ ТОЛЬКО БУКВУ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14613" y="5286388"/>
            <a:ext cx="371477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1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1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2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200"/>
                            </p:stCondLst>
                            <p:childTnLst>
                              <p:par>
                                <p:cTn id="4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>
                <a:solidFill>
                  <a:srgbClr val="7030A0"/>
                </a:solidFill>
              </a:rPr>
              <a:t>ОХАРАКТЕРИЗУЙТЕ </a:t>
            </a:r>
            <a:r>
              <a:rPr lang="ru-RU" b="1" dirty="0" smtClean="0">
                <a:solidFill>
                  <a:srgbClr val="7030A0"/>
                </a:solidFill>
              </a:rPr>
              <a:t>ЗВУКИ, ОБОЗНАЧЕННЫЕ БУКВАМИ: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208" y="5000636"/>
            <a:ext cx="33094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   СОГЛАСНЫЙ</a:t>
            </a:r>
            <a:r>
              <a:rPr lang="ru-RU" sz="3600" b="1" dirty="0" smtClean="0">
                <a:solidFill>
                  <a:srgbClr val="0070C0"/>
                </a:solidFill>
              </a:rPr>
              <a:t>,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ЗВОНКИЙ,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ТВЁРДЫЙ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6248" y="492919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СОГЛАСНЫЙ,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ГЛУХОЙ, 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ТВЁРДЫЙ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04" y="1554489"/>
            <a:ext cx="3567341" cy="317065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554490"/>
            <a:ext cx="3168352" cy="3170653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996953"/>
            <a:ext cx="7139136" cy="13681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Ползун ползёт, иголочки везёт.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428736"/>
            <a:ext cx="361580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2714620"/>
            <a:ext cx="521494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b="1" dirty="0" smtClean="0">
                <a:solidFill>
                  <a:srgbClr val="002060"/>
                </a:solidFill>
              </a:rPr>
              <a:t>ЁЖ_К</a:t>
            </a:r>
            <a:endParaRPr lang="ru-RU" sz="16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86974" y="857232"/>
            <a:ext cx="1572866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600" b="1" dirty="0" smtClean="0">
                <a:solidFill>
                  <a:srgbClr val="FF0000"/>
                </a:solidFill>
              </a:rPr>
              <a:t>И</a:t>
            </a:r>
            <a:endParaRPr lang="ru-RU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-0.03837 C -0.00556 0.00601 -0.00521 0.0504 -0.00712 0.09478 C -0.00729 0.09894 -0.01042 0.10195 -0.01128 0.10611 C -0.01337 0.11628 -0.01389 0.12691 -0.01562 0.13731 C -0.01875 0.15488 -0.02413 0.17407 -0.0283 0.19117 C -0.03264 0.20897 -0.03333 0.2307 -0.03906 0.24781 C -0.04045 0.2522 -0.04375 0.25497 -0.04531 0.25913 C -0.06059 0.30051 -0.04722 0.27416 -0.06024 0.30444 C -0.06771 0.32178 -0.07396 0.3405 -0.08368 0.35553 C -0.08628 0.35969 -0.08976 0.36269 -0.09219 0.36685 C -0.10486 0.38951 -0.11545 0.41286 -0.1283 0.43482 C -0.13924 0.45354 -0.16111 0.47065 -0.17517 0.48521 C -0.17691 0.48729 -0.17951 0.48729 -0.1816 0.48868 C -0.19618 0.49839 -0.21076 0.50601 -0.22622 0.5141 C -0.23333 0.5178 -0.24045 0.52173 -0.24757 0.52497 C -0.26198 0.53306 -0.25382 0.52404 -0.26458 0.53121 C -0.28611 0.54577 -0.31719 0.55687 -0.34115 0.56195 C -0.36111 0.56681 -0.37378 0.56635 -0.39635 0.56796 C -0.42049 0.57582 -0.44618 0.57652 -0.47083 0.57906 C -0.72934 0.57536 -0.59375 0.60195 -0.69635 0.55664 C -0.70521 0.53884 -0.71267 0.54161 -0.7283 0.53121 C -0.73906 0.52381 -0.74792 0.51295 -0.75816 0.50555 C -0.78837 0.48267 -0.75382 0.51295 -0.77517 0.49422 C -0.77587 0.49145 -0.77587 0.48752 -0.77726 0.48521 C -0.77882 0.48267 -0.78229 0.48267 -0.78368 0.48012 C -0.78524 0.47666 -0.78889 0.45701 -0.7901 0.45169 C -0.78837 0.39875 -0.78576 0.34605 -0.78576 0.29311 " pathEditMode="relative" rAng="0" ptsTypes="ffffffffffffffffffffffffff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300" y="3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2893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7030A0"/>
                </a:solidFill>
              </a:rPr>
              <a:t>Он ходит голову задрав,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Не потому, что гордый нрав,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Не потому, что важный граф,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А потому, что он ...  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3071810"/>
            <a:ext cx="215171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3357562"/>
            <a:ext cx="58579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800" b="1" dirty="0" smtClean="0">
                <a:solidFill>
                  <a:srgbClr val="002060"/>
                </a:solidFill>
              </a:rPr>
              <a:t>Ж_РАФ</a:t>
            </a:r>
            <a:endParaRPr lang="ru-RU" sz="138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3286124"/>
            <a:ext cx="13388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b="1" dirty="0" smtClean="0">
                <a:solidFill>
                  <a:srgbClr val="FF0000"/>
                </a:solidFill>
              </a:rPr>
              <a:t>И</a:t>
            </a:r>
            <a:endParaRPr lang="ru-RU" sz="13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-0.05709 C -0.00625 -0.10471 -0.00121 -0.10217 -0.02135 -0.1239 C -0.02864 -0.14031 -0.0217 -0.12898 -0.03212 -0.13661 C -0.03437 -0.13846 -0.03611 -0.1417 -0.03854 -0.14332 C -0.04253 -0.14586 -0.05156 -0.14933 -0.05156 -0.14909 C -0.06128 -0.1484 -0.07153 -0.1484 -0.0816 -0.14632 C -0.08733 -0.1454 -0.09878 -0.14008 -0.09878 -0.13985 C -0.10903 -0.11696 -0.10347 -0.12621 -0.11371 -0.11118 C -0.1191 -0.08714 -0.11719 -0.0987 -0.11996 -0.07651 C -0.12083 0.0319 -0.0717 0.18932 -0.13299 0.24827 C -0.13663 0.25636 -0.13646 0.26052 -0.14375 0.26098 C -0.16771 0.2626 -0.31441 0.26699 -0.33281 0.26769 C -0.4875 0.32617 -0.3592 0.27971 -0.7776 0.27069 C -0.78229 0.27069 -0.79045 0.26445 -0.79045 0.26468 C -0.79496 0.25798 -0.79913 0.25174 -0.80347 0.24527 C -0.8066 0.24064 -0.80625 0.23255 -0.80764 0.22631 C -0.80833 0.22307 -0.80972 0.2166 -0.80972 0.21683 C -0.81111 0.16644 -0.80903 0.10957 -0.82066 0.06057 C -0.81996 0.05433 -0.81979 0.04762 -0.8184 0.04161 C -0.81753 0.03791 -0.81354 0.0356 -0.81406 0.0319 C -0.81476 0.02682 -0.82031 0.02613 -0.82257 0.0222 " pathEditMode="relative" rAng="0" ptsTypes="ffffffffffffffffffffA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0" y="1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003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Они на холоде лежат,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Но от стужи не дрожат.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Пусть ветер и вода свежи,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Но на пляж идут ...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928934"/>
            <a:ext cx="335755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500438"/>
            <a:ext cx="535781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dirty="0" smtClean="0">
                <a:solidFill>
                  <a:srgbClr val="002060"/>
                </a:solidFill>
              </a:rPr>
              <a:t>МОРЖ_</a:t>
            </a:r>
            <a:endParaRPr lang="ru-RU" sz="115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0" y="2643182"/>
            <a:ext cx="13388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b="1" dirty="0" smtClean="0">
                <a:solidFill>
                  <a:srgbClr val="FF0000"/>
                </a:solidFill>
              </a:rPr>
              <a:t>И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-0.02774 C -0.03229 -0.0453 -0.07604 -0.0275 -0.11719 -0.02219 C -0.13542 -0.01571 -0.14496 0.0044 -0.15972 0.01757 C -0.17049 0.03884 -0.18021 0.06334 -0.18524 0.08831 C -0.18715 0.09755 -0.18733 0.10749 -0.18958 0.11674 C -0.19097 0.12229 -0.19236 0.12807 -0.19375 0.13361 C -0.19514 0.14679 -0.19722 0.15997 -0.19809 0.17337 C -0.19948 0.1951 -0.19844 0.21683 -0.20017 0.23856 C -0.20069 0.24573 -0.20521 0.25151 -0.2066 0.25844 C -0.21215 0.28526 -0.23281 0.32085 -0.24913 0.33773 C -0.26302 0.35206 -0.28385 0.35368 -0.30017 0.35761 C -0.35972 0.35668 -0.41944 0.3583 -0.47899 0.3546 C -0.48194 0.35437 -0.48281 0.34836 -0.48524 0.34628 C -0.48715 0.34466 -0.48958 0.3442 -0.49167 0.34328 C -0.49792 0.33126 -0.50729 0.32247 -0.5151 0.31207 C -0.51875 0.30722 -0.52083 0.30074 -0.52361 0.2952 C -0.525 0.29242 -0.52778 0.28664 -0.52778 0.28687 C -0.53177 0.26122 -0.53246 0.23556 -0.53628 0.21013 C -0.53767 0.20065 -0.54705 0.19441 -0.54705 0.1847 C -0.54705 0.15627 -0.54705 0.12807 -0.54705 0.09963 " pathEditMode="relative" rAng="0" ptsTypes="fffffffffffffffffffA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00" y="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Как называются неядовитые змеи с жёлтыми пятнышками на голове?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714488"/>
            <a:ext cx="300039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57158" y="2428868"/>
            <a:ext cx="507209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900" b="1" dirty="0" smtClean="0">
                <a:solidFill>
                  <a:srgbClr val="002060"/>
                </a:solidFill>
              </a:rPr>
              <a:t>УЖ_</a:t>
            </a:r>
            <a:endParaRPr lang="ru-RU" sz="199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2143116"/>
            <a:ext cx="1848583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9900" b="1" dirty="0" smtClean="0">
                <a:solidFill>
                  <a:srgbClr val="FF0000"/>
                </a:solidFill>
              </a:rPr>
              <a:t>И</a:t>
            </a:r>
            <a:endParaRPr lang="ru-RU" sz="19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219 0.00162 C 0.08733 0.00254 0.08195 0.00162 0.07743 0.00439 C 0.075 0.00578 0.07518 0.01086 0.07309 0.01294 C 0.07136 0.01479 0.06875 0.01479 0.06667 0.01572 C 0.05695 0.02912 0.05018 0.0423 0.04341 0.05825 C 0.04046 0.06542 0.03559 0.07096 0.03264 0.07813 C 0.02605 0.09408 0.02188 0.11812 0.01789 0.13476 C 0.01389 0.15141 0.01337 0.16898 0.00938 0.18562 C 0.00521 0.22284 -0.00191 0.26005 -0.02257 0.28756 C -0.02621 0.30166 -0.03507 0.31276 -0.04392 0.32154 C -0.05277 0.33957 -0.06944 0.34073 -0.08437 0.34443 C -0.09236 0.34628 -0.1 0.35021 -0.10781 0.35275 C -0.11059 0.3546 -0.11319 0.35737 -0.11632 0.35853 C -0.12743 0.36292 -0.13941 0.36408 -0.15034 0.36986 C -0.15798 0.37378 -0.16614 0.37679 -0.17361 0.38118 C -0.18576 0.38835 -0.17413 0.38557 -0.18645 0.38973 C -0.21406 0.39921 -0.17777 0.38419 -0.20989 0.39806 C -0.26875 0.39713 -0.3276 0.39783 -0.38645 0.39528 C -0.39548 0.39482 -0.40434 0.38696 -0.41198 0.38118 C -0.42552 0.37101 -0.44184 0.36223 -0.45659 0.35575 C -0.45868 0.35391 -0.46076 0.35159 -0.46302 0.34998 C -0.4651 0.34859 -0.46753 0.34859 -0.46944 0.3472 C -0.4875 0.33356 -0.46961 0.34235 -0.48437 0.33587 C -0.49305 0.32778 -0.50434 0.31761 -0.51406 0.31322 C -0.52014 0.3012 -0.52968 0.29242 -0.5375 0.28201 C -0.55382 0.26029 -0.57152 0.23948 -0.58437 0.21405 C -0.58784 0.19995 -0.59149 0.18562 -0.59496 0.17152 C -0.59566 0.14887 -0.59531 0.12621 -0.59704 0.10356 C -0.59809 0.09038 -0.60468 0.08137 -0.60781 0.06958 C -0.60711 0.0668 -0.60677 0.06357 -0.60555 0.06102 C -0.60382 0.05779 -0.59913 0.05247 -0.59913 0.0527 " pathEditMode="relative" rAng="0" ptsTypes="ffffffffffffffffffffffffffffffA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00" y="1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35743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Они на ласточек похожи,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А в небе очень даже схожи.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Я правду говорю, скажи!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 Есть – ласточки, а есть - …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714620"/>
            <a:ext cx="307180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286124"/>
            <a:ext cx="54292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dirty="0" smtClean="0">
                <a:solidFill>
                  <a:srgbClr val="002060"/>
                </a:solidFill>
              </a:rPr>
              <a:t>СТРИЖ_</a:t>
            </a:r>
            <a:endParaRPr lang="ru-RU" sz="115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2643182"/>
            <a:ext cx="133882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b="1" dirty="0" smtClean="0">
                <a:solidFill>
                  <a:srgbClr val="FF0000"/>
                </a:solidFill>
              </a:rPr>
              <a:t>И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03 -0.00346 C -0.03177 0.00601 -0.02986 0.00671 -0.03611 0.01642 C -0.04201 0.02566 -0.05538 0.04184 -0.05538 0.04208 C -0.05868 0.05525 -0.06389 0.06149 -0.07031 0.07305 C -0.08021 0.09108 -0.0875 0.10796 -0.09149 0.12968 C -0.09219 0.1676 -0.09184 0.20551 -0.09358 0.24318 C -0.09392 0.25104 -0.09462 0.25937 -0.09792 0.26584 C -0.11736 0.30444 -0.14271 0.3412 -0.17882 0.3479 C -0.20781 0.36108 -0.23281 0.36547 -0.26389 0.36778 C -0.32517 0.36593 -0.34618 0.36639 -0.39583 0.35368 C -0.4276 0.32802 -0.38924 0.35715 -0.41493 0.34235 C -0.41736 0.34097 -0.4191 0.33819 -0.42135 0.33657 C -0.42326 0.33519 -0.42552 0.33472 -0.4276 0.3338 C -0.42969 0.33103 -0.43142 0.32756 -0.43403 0.32525 C -0.43594 0.32363 -0.43889 0.32455 -0.44045 0.32247 C -0.44201 0.32039 -0.44149 0.31646 -0.44253 0.31392 C -0.44496 0.30791 -0.44826 0.30259 -0.45104 0.29681 C -0.45278 0.29358 -0.45555 0.29173 -0.45746 0.28849 C -0.46059 0.28318 -0.46233 0.27624 -0.46597 0.27139 C -0.46805 0.26861 -0.47049 0.26607 -0.47239 0.26283 C -0.48038 0.24919 -0.48264 0.24157 -0.49358 0.23186 C -0.49913 0.21059 -0.49114 0.23556 -0.50208 0.21753 C -0.50503 0.21267 -0.5118 0.18794 -0.51285 0.18355 C -0.51424 0.178 -0.51562 0.17222 -0.51701 0.16667 C -0.51771 0.1639 -0.5191 0.15812 -0.5191 0.15835 C -0.52153 0.12853 -0.52344 0.10957 -0.52344 0.07883 " pathEditMode="relative" rAng="0" ptsTypes="fffffffffffffffffffffffffA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00" y="1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Сами крошки, боятся кошки.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Под полом живут, туда всё несут.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413F3A"/>
              </a:clrFrom>
              <a:clrTo>
                <a:srgbClr val="413F3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1928802"/>
            <a:ext cx="367762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2786058"/>
            <a:ext cx="47149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dirty="0" smtClean="0">
                <a:solidFill>
                  <a:srgbClr val="002060"/>
                </a:solidFill>
              </a:rPr>
              <a:t>МЫШ_</a:t>
            </a:r>
            <a:endParaRPr lang="ru-RU" sz="115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29784" y="1000108"/>
            <a:ext cx="141398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b="1" dirty="0" smtClean="0">
                <a:solidFill>
                  <a:srgbClr val="FF0000"/>
                </a:solidFill>
              </a:rPr>
              <a:t>и</a:t>
            </a:r>
            <a:endParaRPr lang="ru-RU" sz="16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43 -0.03052 C 0.0184 -0.05132 0.01597 -0.07212 0.01059 -0.09293 C 0.00989 -0.0957 0.00642 -0.09478 0.00434 -0.0957 C -0.01702 -0.09455 -0.03976 -0.10102 -0.05955 -0.09015 C -0.06424 -0.08761 -0.06736 -0.08091 -0.07223 -0.07883 C -0.07431 -0.0779 -0.07657 -0.07698 -0.07865 -0.07605 C -0.09045 -0.06542 -0.09271 -0.05086 -0.1 -0.03629 C -0.1033 -0.02289 -0.10625 -0.02034 -0.10851 -0.00509 C -0.1092 0.13384 -0.05747 0.29727 -0.11702 0.41123 C -0.11962 0.4325 -0.12657 0.45561 -0.14045 0.4681 C -0.19167 0.57027 -0.32483 0.47758 -0.41702 0.47642 C -0.42934 0.4711 -0.44115 0.46555 -0.45313 0.45954 C -0.45591 0.45816 -0.45886 0.4577 -0.46163 0.45654 C -0.46598 0.45492 -0.47448 0.45099 -0.47448 0.45122 C -0.48282 0.44313 -0.49236 0.43527 -0.50209 0.43111 C -0.50973 0.42348 -0.51788 0.4184 -0.52552 0.41123 C -0.52795 0.40892 -0.52952 0.40545 -0.53195 0.40291 C -0.53594 0.39875 -0.54462 0.39158 -0.54462 0.39181 C -0.55 0.38095 -0.55677 0.37702 -0.56372 0.36893 C -0.57657 0.35367 -0.59966 0.32224 -0.6 0.29796 C -0.6007 0.25635 -0.6 0.21498 -0.6 0.17337 " pathEditMode="relative" rAng="0" ptsTypes="ffffffffffffffffffff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00" y="2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900" b="1" dirty="0" smtClean="0">
                <a:solidFill>
                  <a:srgbClr val="7030A0"/>
                </a:solidFill>
              </a:rPr>
              <a:t>Белые горошки на зелёных ножках.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1571611"/>
            <a:ext cx="2714644" cy="467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3286124"/>
            <a:ext cx="6072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solidFill>
                  <a:srgbClr val="002060"/>
                </a:solidFill>
              </a:rPr>
              <a:t>ЛАНДЫШ_</a:t>
            </a:r>
            <a:endParaRPr lang="ru-RU" sz="96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0" y="3000372"/>
            <a:ext cx="9877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>И</a:t>
            </a:r>
            <a:endParaRPr lang="ru-RU" sz="9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4.13315E-6 C -0.0007 -0.00277 -5.55556E-6 -0.00832 -0.00226 -0.00855 C -0.02431 -0.01017 -0.04289 -0.00092 -0.06181 0.01133 C -0.06633 0.02081 -0.07206 0.02474 -0.07674 0.03399 C -0.08664 0.07444 -0.07779 0.03052 -0.07674 0.1105 C -0.07622 0.14448 -0.07692 0.17846 -0.07883 0.21244 C -0.07917 0.22007 -0.08456 0.22562 -0.08733 0.23232 C -0.09532 0.25128 -0.10556 0.27046 -0.11702 0.28618 C -0.1198 0.29982 -0.1231 0.30398 -0.13195 0.31161 C -0.13907 0.32409 -0.14845 0.33796 -0.15973 0.34282 C -0.16181 0.34466 -0.16338 0.34859 -0.16598 0.34859 C -0.2231 0.35021 -0.26633 0.34282 -0.32136 0.33727 C -0.32831 0.33473 -0.3356 0.33426 -0.34254 0.33149 C -0.34567 0.33033 -0.3481 0.32733 -0.35105 0.32571 C -0.35661 0.32247 -0.36251 0.32155 -0.36824 0.32016 C -0.38056 0.31184 -0.3948 0.30722 -0.40643 0.29751 C -0.40938 0.29497 -0.41199 0.2915 -0.41494 0.28896 C -0.42345 0.28179 -0.43473 0.2774 -0.44254 0.26908 C -0.45261 0.25844 -0.45956 0.2448 -0.47032 0.23509 C -0.47709 0.20782 -0.47466 0.22516 -0.4724 0.18701 C -0.47206 0.181 -0.47223 0.14032 -0.46598 0.12761 C -0.46459 0.12483 -0.46164 0.12414 -0.45973 0.12183 C -0.45522 0.11651 -0.45122 0.1105 -0.44688 0.10495 C -0.4448 0.10218 -0.44046 0.10033 -0.44046 0.0964 C -0.44046 0.07559 -0.44046 0.05479 -0.44046 0.03399 " pathEditMode="relative" ptsTypes="ffffffffffffffffffffffffA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149</Words>
  <Application>Microsoft Office PowerPoint</Application>
  <PresentationFormat>Экран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ПРАВОПИСАНИЕ СЛОВ С СОЧЕТАНИЯМИ ЖИ, ШИ </vt:lpstr>
      <vt:lpstr>ОХАРАКТЕРИЗУЙТЕ ЗВУКИ, ОБОЗНАЧЕННЫЕ БУКВАМИ:</vt:lpstr>
      <vt:lpstr>Ползун ползёт, иголочки везёт.</vt:lpstr>
      <vt:lpstr> Он ходит голову задрав, Не потому, что гордый нрав, Не потому, что важный граф, А потому, что он ...  </vt:lpstr>
      <vt:lpstr>Они на холоде лежат,  Но от стужи не дрожат.  Пусть ветер и вода свежи,  Но на пляж идут ...</vt:lpstr>
      <vt:lpstr>Как называются неядовитые змеи с жёлтыми пятнышками на голове?</vt:lpstr>
      <vt:lpstr>Они на ласточек похожи,  А в небе очень даже схожи.  Я правду говорю, скажи!  Есть – ласточки, а есть - …</vt:lpstr>
      <vt:lpstr>Сами крошки, боятся кошки. Под полом живут, туда всё несут.</vt:lpstr>
      <vt:lpstr> Белые горошки на зелёных ножках. </vt:lpstr>
      <vt:lpstr>Сидит на палочке в красной рубашке,  Брюшко сыто, камешками набито. </vt:lpstr>
      <vt:lpstr>Снимем мы среди болота  Замечательное фото.  Очень яркая картинка –  Распустилась здесь …</vt:lpstr>
      <vt:lpstr>Стоят над водой, трясут бородой. </vt:lpstr>
      <vt:lpstr>Спиши, вставляя пропущенные буквы:</vt:lpstr>
      <vt:lpstr>ЗАПОМНИ: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СЛОВ С СОЧЕТАНИЯМИ ЖИ, ШИ</dc:title>
  <dc:creator>Admin</dc:creator>
  <cp:lastModifiedBy>Ya</cp:lastModifiedBy>
  <cp:revision>27</cp:revision>
  <dcterms:created xsi:type="dcterms:W3CDTF">2012-01-29T07:54:10Z</dcterms:created>
  <dcterms:modified xsi:type="dcterms:W3CDTF">2012-02-04T10:09:40Z</dcterms:modified>
</cp:coreProperties>
</file>